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3" r:id="rId3"/>
    <p:sldId id="257" r:id="rId4"/>
    <p:sldId id="258" r:id="rId5"/>
    <p:sldId id="260" r:id="rId6"/>
    <p:sldId id="264" r:id="rId7"/>
    <p:sldId id="259" r:id="rId8"/>
    <p:sldId id="261" r:id="rId9"/>
    <p:sldId id="262" r:id="rId10"/>
    <p:sldId id="263" r:id="rId11"/>
    <p:sldId id="265" r:id="rId12"/>
    <p:sldId id="266" r:id="rId13"/>
    <p:sldId id="268" r:id="rId14"/>
    <p:sldId id="269" r:id="rId15"/>
    <p:sldId id="271" r:id="rId16"/>
    <p:sldId id="272" r:id="rId17"/>
    <p:sldId id="267" r:id="rId18"/>
    <p:sldId id="274" r:id="rId19"/>
    <p:sldId id="270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7" autoAdjust="0"/>
    <p:restoredTop sz="94669" autoAdjust="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B4C71EC6-210F-42DE-9C53-41977AD35B3D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0" y="6642100"/>
            <a:ext cx="124618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sz="800" dirty="0">
                <a:solidFill>
                  <a:schemeClr val="bg1">
                    <a:lumMod val="85000"/>
                  </a:schemeClr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FokinaLida.75@mail.ru</a:t>
            </a:r>
            <a:endParaRPr lang="en-US" sz="800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Капля 7"/>
          <p:cNvSpPr/>
          <p:nvPr/>
        </p:nvSpPr>
        <p:spPr>
          <a:xfrm rot="16200000">
            <a:off x="1165312" y="-1057808"/>
            <a:ext cx="6597352" cy="8712968"/>
          </a:xfrm>
          <a:prstGeom prst="teardrop">
            <a:avLst/>
          </a:prstGeom>
          <a:solidFill>
            <a:schemeClr val="accent3">
              <a:lumMod val="40000"/>
              <a:lumOff val="60000"/>
            </a:schemeClr>
          </a:solidFill>
          <a:ln w="215900" cmpd="thickThin">
            <a:solidFill>
              <a:srgbClr val="006600"/>
            </a:solidFill>
            <a:prstDash val="solid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035" name="Рисунок 8" descr="69415843_04.pn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07950" y="4581525"/>
            <a:ext cx="1862138" cy="213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6" name="Рисунок 9" descr="69415810_03.png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092950" y="4365625"/>
            <a:ext cx="2051050" cy="235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7" name="Picture 5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08850" y="0"/>
            <a:ext cx="1835150" cy="156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764704"/>
            <a:ext cx="552636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Автономное Дошкольное Образовательное учреждение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Детский сад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«Лучик»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Возрастные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индивидуальные особенности развития детей 5-6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лет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09480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260648"/>
            <a:ext cx="727280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Социально-коммуникативное развитие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Ребёнок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проявляет интерес к правилам безопасного поведения, может привести примеры правильного поведения в отдельных опасных ситуациях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 присмотром взрослого умеет пользоваться опасными бытовыми предметами (ножницы, иголки) и электроприборами (магнитофон, телевизор, пылесос). Осторожен при общении с незнакомыми животными. Соблюдает правила дорожного движения, правильно ведёт себя в транспорте;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ведёт себя на воде, на солнце;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вступает в контакт с незнакомыми людьми на улице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возникновения неожиданных, опасных для жизни и здоровья ситуаций, умеет привлечь внимание взрослого.</a:t>
            </a:r>
          </a:p>
        </p:txBody>
      </p:sp>
    </p:spTree>
    <p:extLst>
      <p:ext uri="{BB962C8B-B14F-4D97-AF65-F5344CB8AC3E}">
        <p14:creationId xmlns:p14="http://schemas.microsoft.com/office/powerpoint/2010/main" val="25949402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260648"/>
            <a:ext cx="727280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Ребёнок стремится познать разные виды трудовой деятельности взрослых и отразить свои представления в изобразительной и игровой деятельности, сюжетно-ролевых играх;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Понимает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значимость разных профессий, труда родителей, важность использования техники, различных машин и механизмов в труде;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Бережёт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 взрослых, старается оказывать посильную помощь в их трудовой деятельности;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Самостоятелен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самообслуживании;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Добивается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результата труда, с небольшой помощью взрослого успешно решает интеллектуально-творческие задачи при создании поделок, экспериментировании с материалами, конструировании;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ребёнка сформированы основы культуры труда (бережное отношение к инструментам, рациональное использование материалов, уборка рабочего места).</a:t>
            </a:r>
          </a:p>
        </p:txBody>
      </p:sp>
    </p:spTree>
    <p:extLst>
      <p:ext uri="{BB962C8B-B14F-4D97-AF65-F5344CB8AC3E}">
        <p14:creationId xmlns:p14="http://schemas.microsoft.com/office/powerpoint/2010/main" val="16800504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332656"/>
            <a:ext cx="741682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Ребёнок положительно настроен по отношению к окружающим, охотно общается с близкими взрослыми и сверстниками, сдержан по отношению к незнакомым людям.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Соблюдает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общепринятые нормы и правила культуры поведения. Чуток по отношению к другим, распознаёт различные эмоциональные состояния, охотно откликается на просьбу помочь, научить чему-либо.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Интересуется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предметным и социальным миром, имеет представления о том, что хорошо и что плохо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Проявляет интерес к городу, стране, в которой живёт, знает её название, государственные символы некоторые достопримечательности и события городской жизни, гордится своей страной;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Испытывает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чувство гордости и удовлетворения от хорошо выполненной работы и одобрения старших.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59791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16632"/>
            <a:ext cx="7776864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Физическое развитие: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концу года дети могут: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ходить и бегать легко, ритмично, сохраняя правильную осанку, направление и темп.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лазать по гимнастической стенке (высота 2,5 м) с изменением темпа.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прыгать на мягкое покрытие (высота 20 см), прыгать в обозначенное место с высоты 30 см, прыгать в длину с места (не менее 80 см), с разбега (не менее 100 см); в высоту с разбега (не менее 40 см); прыгать через короткую и длинную скакалку.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метать предметы правой и левой рукой на расстояние 5-9 метров, в вертикальную и горизонтальную цель с расстояния 3-4 метра, сочетать замах с броском, бросать мяч вверх, о землю и ловить его одной рукой, отбивать мяч на месте не менее 10 раз, в ходьбе (расстояние 6 м), владеть школой мяча.</a:t>
            </a:r>
          </a:p>
        </p:txBody>
      </p:sp>
    </p:spTree>
    <p:extLst>
      <p:ext uri="{BB962C8B-B14F-4D97-AF65-F5344CB8AC3E}">
        <p14:creationId xmlns:p14="http://schemas.microsoft.com/office/powerpoint/2010/main" val="22900024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764705"/>
            <a:ext cx="770485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выполнять упражнения на статическое и динамическое равновесие.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перестраиваться в колонну по трое, четверо; равняться и размыкаться в колонне, шеренге; выполнять повороты направо, налево, кругом.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знать исходные положения, последовательность выполнения общеразвивающих упражнений, понимать их оздоровительное значение.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скользить по ледяным дорожкам, выполняя задание.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ходить на лыжах скользящим шагом на расстояние около 2 км; ухаживать за лыжами.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кататься на самокате.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участвовать в упражнениях с элементами спортивных игр.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продолжать развивать творчество в двигательной деятельности</a:t>
            </a:r>
          </a:p>
        </p:txBody>
      </p:sp>
    </p:spTree>
    <p:extLst>
      <p:ext uri="{BB962C8B-B14F-4D97-AF65-F5344CB8AC3E}">
        <p14:creationId xmlns:p14="http://schemas.microsoft.com/office/powerpoint/2010/main" val="5591379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700808"/>
            <a:ext cx="7200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Ведущая потребность этого возраста </a:t>
            </a:r>
            <a:r>
              <a:rPr lang="ru-RU" dirty="0"/>
              <a:t>–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потребность в общении, как со взрослым, так и со сверстником. 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Взрослый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источник информации, собеседник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 сверстниками происходит углубление интереса как к партнеру по играм, предпочтении в общении. Преобладание ровного оптимистичного настроения.</a:t>
            </a:r>
          </a:p>
        </p:txBody>
      </p:sp>
    </p:spTree>
    <p:extLst>
      <p:ext uri="{BB962C8B-B14F-4D97-AF65-F5344CB8AC3E}">
        <p14:creationId xmlns:p14="http://schemas.microsoft.com/office/powerpoint/2010/main" val="26272103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476672"/>
            <a:ext cx="603041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Важным показателем этого возраста 5-6 лет является оценочное отношение ребенка к себе и другим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могут критически относиться к некоторым своим недостаткам, могут давать личностные характеристики своим сверстникам, подмечать отношения между взрослым и взрослым или взрослым и ребенком. 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 продолжают оставаться примером для детей. Если родители несут позитивную информацию, если у ребенка на душе хорошо, нет страха, обиды, тревоги, то любую информацию (личностную и интеллектуальную) можно заложить в ребенка.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3594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0"/>
            <a:ext cx="646246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Каков должен быть выпускник ДОУ?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любящий свой народ, свой край и свою Родину;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уважающий и принимающий ценности семьи и общества;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любознательный , активно и заинтересованно познающий мир;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владеющий основами умения учиться, способный к организации собственной деятельности;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готовый самостоятельно действовать и отвечать за свои поступки перед семьей и обществом;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доброжелательный, умеющий слушать и слышать собеседника, обосновывать свою позицию, высказывать свое мнение;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выполняющий правила здорового и безопасного для себя и для окружающих образа жизни.</a:t>
            </a:r>
          </a:p>
        </p:txBody>
      </p:sp>
    </p:spTree>
    <p:extLst>
      <p:ext uri="{BB962C8B-B14F-4D97-AF65-F5344CB8AC3E}">
        <p14:creationId xmlns:p14="http://schemas.microsoft.com/office/powerpoint/2010/main" val="30360461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ОБРАЗОВАТЕЛЬНАЯ ДЕЯТЕЛЬНОСТЬ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элементарных математических представлений   1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речи 2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Первичные представления об объектах окружающего и социального мира 3/Ознакомление с миром природы 1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Лепка / Аппликация 1/1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Физкультура 3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Рисование 2 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815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260648"/>
            <a:ext cx="603041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Дорогие мама и папы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ctr"/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Теперь вы знаете какая большая и серьезная работа предстоит нам в этом году! И для того чтобы она была интересной для всех и плодотворной, нам просто необходима Ваша помощь! Поэтому мы очень просим Вас быть внимательными к нашим повседневным заботам, интересоваться нашими делами, не отказывать в посильной помощи. И тогда обязательно преодолеем все препятствия и станем 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самыми-        самыми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лучшими!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8179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620687"/>
            <a:ext cx="7272808" cy="2979763"/>
          </a:xfrm>
        </p:spPr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Вся информация на собрании носит рекомендательный характер!!!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Выполнение рекомендаций на Ваше усмотрение!!!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5209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836712"/>
            <a:ext cx="669674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расширение контакта между педагогами и родителями; моделирование перспектив взаимодействия на новый учебный год.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рассмотреть возрастные и индивидуальные особенности детей 5-6 лет;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познакомить родителей с задачами и особенностями образовательной работы, задачами дошкольного учреждения на новый учебный год;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обновить анкетные данные семей воспитанников;</a:t>
            </a:r>
          </a:p>
        </p:txBody>
      </p:sp>
    </p:spTree>
    <p:extLst>
      <p:ext uri="{BB962C8B-B14F-4D97-AF65-F5344CB8AC3E}">
        <p14:creationId xmlns:p14="http://schemas.microsoft.com/office/powerpoint/2010/main" val="288681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188640"/>
            <a:ext cx="619268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Речевое развитие.</a:t>
            </a:r>
            <a:r>
              <a:rPr lang="ru-RU" dirty="0"/>
              <a:t/>
            </a:r>
            <a:br>
              <a:rPr lang="ru-RU" dirty="0"/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речи осуществляется в следующих направлениях: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1.Развивающая речевая среда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содействие совершенствованию речевых коммуникаций ребёнка в детском саду со взрослыми, сверстниками и детьми младшего или старшего возраста.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2.Формирование словаря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обогащение, эмоционально-оценочная лексика, развитие интереса к смыслу слова, использование различных частей речи.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3.Звуковая культура речи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фонематического слуха (учить использовать слова с заданным звуком, находить слова с этим звуком в предложении и тексте, определять место звука в слове).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884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620688"/>
            <a:ext cx="684076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4.Грамматический строй речи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знакомить и учить образовывать однокоренные слова (существительные – от суффиксов, глаголы – от приставок, прилагательные в сравнительной и превосходной степени), составлять сложноподчинённые предложения.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5.Связная речь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диалогической и монологической форм речи (диалог, пересказ, рассказ соответственно плану, рассказ из личного опыта, сочинение сказок, небылиц и загадок).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6.Подготовка к обучению грамоте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представление о предложении, составление предложений и членение на слова, деление слов на слоги, составление слов из слогов.</a:t>
            </a:r>
          </a:p>
        </p:txBody>
      </p:sp>
    </p:spTree>
    <p:extLst>
      <p:ext uri="{BB962C8B-B14F-4D97-AF65-F5344CB8AC3E}">
        <p14:creationId xmlns:p14="http://schemas.microsoft.com/office/powerpoint/2010/main" val="4271223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332656"/>
            <a:ext cx="6696744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Познавательное развитие: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Сформированность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представлений о живой и неживой природе, сезонных изменениях в ней и деятельности человека.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растениях, грибах, животных, как представителях живого в мире природы, их основных жизненных функциях и потребностях, среде обитания.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природных сообществах животных и растений, их взаимосвязи и особенностях приспособления к среде обитания и сезонным изменениям 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ней.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живом существе, его сходстве с другими живыми существами и отличиях, природоохранной деятельности человека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ценности природы как среде жизни человека.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74435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404664"/>
            <a:ext cx="792088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элементарных математических представлений.</a:t>
            </a:r>
            <a:r>
              <a:rPr lang="ru-RU" dirty="0"/>
              <a:t/>
            </a:r>
            <a:br>
              <a:rPr lang="ru-RU" dirty="0"/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концу учебного года дети должны обучиться навыкам счета в пределах 10.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предметов обозначать соответствующей цифрой.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Уметь сравнивать до 10 предметов по ширине и высоте, располагать их в возрастающей последовательности.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Уметь делить квадрат на 4 равные части, называть части.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Уметь ориентироваться на листе бумаги, определять стороны, углы и середину листа.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Уметь различать и называть плоские и объемные геометрические фигуры (круг, квадрат, треугольник, прямоугольник, шар, куб, цилиндр).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Уметь последовательно называть дни недели, определять, какой день недели сегодня, какой был вчера, какой будет завтра.</a:t>
            </a:r>
          </a:p>
        </p:txBody>
      </p:sp>
    </p:spTree>
    <p:extLst>
      <p:ext uri="{BB962C8B-B14F-4D97-AF65-F5344CB8AC3E}">
        <p14:creationId xmlns:p14="http://schemas.microsoft.com/office/powerpoint/2010/main" val="26809701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 flipH="1">
            <a:off x="1259632" y="1268760"/>
            <a:ext cx="5832648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Художественно-эстетическое развитие: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Овладение техническими умениями изобразительного искусства.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рисовании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 применение различных материалов и инструментов (пастель, мелки, акварель, фломастеры), пользование палитрой, создание новых цветовых тонов и оттенков; различные способы рисования кистью (всем ворсом, концом кисти,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примакиванием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т. д.).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27848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74345"/>
            <a:ext cx="777686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аппликации 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использование различных материалов (бумаги, ткани, природных и бросовых материалов); освоение техники симметричного и ажурного вырезания, обрывной и объёмной аппликации, коллажа; вырезание кругов и овалов, коротких и длинных полосок и т. д..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лепке: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применение различных материалов (пластилин, тесто, снег, песок); создание объёмных и рельефных изображений (рисование пластилином, отпечатки, рисунок стекой); лепка конструктивным и смешанным способом, сглаживание поверхности предмета,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вылепливание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мелких деталей; создание многофигурных композиций.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конструировании: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освоение техники оригами, конструирования из природного и бросового материала, создание построек различного назначения из пластмассового, деревянного, металлического конструктора.</a:t>
            </a:r>
          </a:p>
        </p:txBody>
      </p:sp>
    </p:spTree>
    <p:extLst>
      <p:ext uri="{BB962C8B-B14F-4D97-AF65-F5344CB8AC3E}">
        <p14:creationId xmlns:p14="http://schemas.microsoft.com/office/powerpoint/2010/main" val="2781476485"/>
      </p:ext>
    </p:extLst>
  </p:cSld>
  <p:clrMapOvr>
    <a:masterClrMapping/>
  </p:clrMapOvr>
</p:sld>
</file>

<file path=ppt/theme/theme1.xml><?xml version="1.0" encoding="utf-8"?>
<a:theme xmlns:a="http://schemas.openxmlformats.org/drawingml/2006/main" name="Фокина Л. П. Шаблон 3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Фокина Л. П. Шаблон 3</Template>
  <TotalTime>594</TotalTime>
  <Words>479</Words>
  <Application>Microsoft Office PowerPoint</Application>
  <PresentationFormat>Экран (4:3)</PresentationFormat>
  <Paragraphs>54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Фокина Л. П. Шаблон 3</vt:lpstr>
      <vt:lpstr>Презентация PowerPoint</vt:lpstr>
      <vt:lpstr>Вся информация на собрании носит рекомендательный характер!!!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ОБРАЗОВАТЕЛЬНАЯ ДЕЯТЕЛЬНОСТЬ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Оля</dc:creator>
  <cp:lastModifiedBy>1</cp:lastModifiedBy>
  <cp:revision>10</cp:revision>
  <dcterms:created xsi:type="dcterms:W3CDTF">2022-09-06T16:45:59Z</dcterms:created>
  <dcterms:modified xsi:type="dcterms:W3CDTF">2022-09-08T12:47:58Z</dcterms:modified>
</cp:coreProperties>
</file>